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a7e38a89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a7e38a89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a7e38a89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a7e38a89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a7e38a89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a7e38a89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Xception by google stands for Xtreme version of Inception is a CNN-LSTM based model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55319d1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55319d1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Xception by google stands for Xtreme version of Inception is a CNN-LSTM based model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a7e38a89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a7e38a89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from FSA collection were taken and transformed into an image tensor. CNN (Convolution Neural Network) technique was applied to get an image feature vector. We used LSTM on this image feature vector to generate captions i.e. alternative text to describe the contents of the image.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a7e38a89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a7e38a89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55319d1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55319d1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ddf2c5df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ddf2c5df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dde745b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dde745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dde745b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dde745b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384300"/>
            <a:ext cx="5017500" cy="19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Collection Accessibility Solution</a:t>
            </a:r>
            <a:endParaRPr/>
          </a:p>
          <a:p>
            <a:pPr indent="0" lvl="0" marL="0" rtl="0" algn="l">
              <a:spcBef>
                <a:spcPts val="0"/>
              </a:spcBef>
              <a:spcAft>
                <a:spcPts val="0"/>
              </a:spcAft>
              <a:buNone/>
            </a:pPr>
            <a:r>
              <a:rPr lang="en" sz="2400"/>
              <a:t>NYU + NYPL</a:t>
            </a:r>
            <a:endParaRPr sz="2400"/>
          </a:p>
        </p:txBody>
      </p:sp>
      <p:sp>
        <p:nvSpPr>
          <p:cNvPr id="135" name="Google Shape;135;p13"/>
          <p:cNvSpPr txBox="1"/>
          <p:nvPr>
            <p:ph idx="1" type="subTitle"/>
          </p:nvPr>
        </p:nvSpPr>
        <p:spPr>
          <a:xfrm>
            <a:off x="4701450" y="4506925"/>
            <a:ext cx="38532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Abhijeet Sant (ars1125), Nikita Amlani (nga261)</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Rohit Saraf (rs6785), Shreya (ss13337)</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pic>
        <p:nvPicPr>
          <p:cNvPr id="136" name="Google Shape;136;p13"/>
          <p:cNvPicPr preferRelativeResize="0"/>
          <p:nvPr/>
        </p:nvPicPr>
        <p:blipFill>
          <a:blip r:embed="rId3">
            <a:alphaModFix/>
          </a:blip>
          <a:stretch>
            <a:fillRect/>
          </a:stretch>
        </p:blipFill>
        <p:spPr>
          <a:xfrm>
            <a:off x="6654550" y="260225"/>
            <a:ext cx="2276475" cy="84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Technologies Used	</a:t>
            </a:r>
            <a:endParaRPr sz="3600"/>
          </a:p>
        </p:txBody>
      </p:sp>
      <p:sp>
        <p:nvSpPr>
          <p:cNvPr id="196" name="Google Shape;196;p22"/>
          <p:cNvSpPr txBox="1"/>
          <p:nvPr>
            <p:ph idx="1" type="body"/>
          </p:nvPr>
        </p:nvSpPr>
        <p:spPr>
          <a:xfrm>
            <a:off x="1297500" y="1984775"/>
            <a:ext cx="7038900" cy="249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 have used the following technologies to achieve our results</a:t>
            </a:r>
            <a:endParaRPr sz="1600"/>
          </a:p>
          <a:p>
            <a:pPr indent="-330200" lvl="0" marL="457200" rtl="0" algn="l">
              <a:spcBef>
                <a:spcPts val="0"/>
              </a:spcBef>
              <a:spcAft>
                <a:spcPts val="0"/>
              </a:spcAft>
              <a:buSzPts val="1600"/>
              <a:buChar char="●"/>
            </a:pPr>
            <a:r>
              <a:rPr lang="en" sz="1600"/>
              <a:t>Front-end - JQuery , HTML,CSS, Bootstrap</a:t>
            </a:r>
            <a:endParaRPr sz="1600"/>
          </a:p>
          <a:p>
            <a:pPr indent="-330200" lvl="0" marL="457200" rtl="0" algn="l">
              <a:spcBef>
                <a:spcPts val="0"/>
              </a:spcBef>
              <a:spcAft>
                <a:spcPts val="0"/>
              </a:spcAft>
              <a:buSzPts val="1600"/>
              <a:buChar char="●"/>
            </a:pPr>
            <a:r>
              <a:rPr lang="en" sz="1600"/>
              <a:t>Backend-Python </a:t>
            </a:r>
            <a:endParaRPr sz="1600"/>
          </a:p>
          <a:p>
            <a:pPr indent="-330200" lvl="0" marL="457200" rtl="0" algn="l">
              <a:spcBef>
                <a:spcPts val="0"/>
              </a:spcBef>
              <a:spcAft>
                <a:spcPts val="0"/>
              </a:spcAft>
              <a:buSzPts val="1600"/>
              <a:buChar char="●"/>
            </a:pPr>
            <a:r>
              <a:rPr lang="en" sz="1600"/>
              <a:t>Model implementation - Python , HPC server, Google Colab</a:t>
            </a:r>
            <a:endParaRPr sz="16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2961600" y="1978875"/>
            <a:ext cx="3220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Thank you!</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Introduction</a:t>
            </a:r>
            <a:endParaRPr sz="3600"/>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Our solution aims at providing an end to end system that provides NYPL ability to generate alt text for images in their Digital Collection.</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The interface will allow users to upload an image to generate alt text for it, generate alt text in batch for all recently added images and ability to retrain the model with the newly added data. </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This solution aims at improving accessibility for the library by automating the process of alt text generation.</a:t>
            </a:r>
            <a:endParaRPr sz="16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Steps to achieve our solution</a:t>
            </a:r>
            <a:endParaRPr sz="3600"/>
          </a:p>
        </p:txBody>
      </p:sp>
      <p:sp>
        <p:nvSpPr>
          <p:cNvPr id="148" name="Google Shape;148;p15"/>
          <p:cNvSpPr txBox="1"/>
          <p:nvPr>
            <p:ph idx="1" type="body"/>
          </p:nvPr>
        </p:nvSpPr>
        <p:spPr>
          <a:xfrm>
            <a:off x="1297500" y="1567550"/>
            <a:ext cx="7038900" cy="3291000"/>
          </a:xfrm>
          <a:prstGeom prst="rect">
            <a:avLst/>
          </a:prstGeom>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Load and pre-process images of a digital collection (Farm Security Administration) using the NYPL API. </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Generate alt text using a pretrained model by Facebook Research. This gave us alt text for training our own CNN model. </a:t>
            </a:r>
            <a:br>
              <a:rPr lang="en" sz="1600">
                <a:latin typeface="Montserrat"/>
                <a:ea typeface="Montserrat"/>
                <a:cs typeface="Montserrat"/>
                <a:sym typeface="Montserrat"/>
              </a:rPr>
            </a:br>
            <a:endParaRPr sz="16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Train our own VGG16 model using the generated alt texts </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1600">
                <a:latin typeface="Montserrat"/>
                <a:ea typeface="Montserrat"/>
                <a:cs typeface="Montserrat"/>
                <a:sym typeface="Montserrat"/>
              </a:rPr>
              <a:t> </a:t>
            </a:r>
            <a:endParaRPr sz="16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Evaluate the model using Bilingual Evaluation Understudy Score(BLEU)</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1600">
                <a:latin typeface="Montserrat"/>
                <a:ea typeface="Montserrat"/>
                <a:cs typeface="Montserrat"/>
                <a:sym typeface="Montserrat"/>
              </a:rPr>
              <a:t> </a:t>
            </a:r>
            <a:endParaRPr sz="16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Our trained model evaluated to the score of 0.66</a:t>
            </a:r>
            <a:endParaRPr sz="16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11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General structure of CNN LSTM model</a:t>
            </a:r>
            <a:endParaRPr sz="3600"/>
          </a:p>
          <a:p>
            <a:pPr indent="0" lvl="0" marL="0" rtl="0" algn="l">
              <a:spcBef>
                <a:spcPts val="0"/>
              </a:spcBef>
              <a:spcAft>
                <a:spcPts val="0"/>
              </a:spcAft>
              <a:buNone/>
            </a:pPr>
            <a:r>
              <a:t/>
            </a:r>
            <a:endParaRPr sz="3600"/>
          </a:p>
        </p:txBody>
      </p:sp>
      <p:pic>
        <p:nvPicPr>
          <p:cNvPr id="154" name="Google Shape;154;p16"/>
          <p:cNvPicPr preferRelativeResize="0"/>
          <p:nvPr/>
        </p:nvPicPr>
        <p:blipFill>
          <a:blip r:embed="rId3">
            <a:alphaModFix/>
          </a:blip>
          <a:stretch>
            <a:fillRect/>
          </a:stretch>
        </p:blipFill>
        <p:spPr>
          <a:xfrm>
            <a:off x="1362625" y="1633725"/>
            <a:ext cx="6767276" cy="3075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Interface </a:t>
            </a:r>
            <a:endParaRPr sz="3600"/>
          </a:p>
        </p:txBody>
      </p:sp>
      <p:sp>
        <p:nvSpPr>
          <p:cNvPr id="160" name="Google Shape;160;p17"/>
          <p:cNvSpPr txBox="1"/>
          <p:nvPr>
            <p:ph idx="1" type="body"/>
          </p:nvPr>
        </p:nvSpPr>
        <p:spPr>
          <a:xfrm>
            <a:off x="1297500" y="1567550"/>
            <a:ext cx="7038900" cy="3499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latin typeface="Montserrat"/>
                <a:ea typeface="Montserrat"/>
                <a:cs typeface="Montserrat"/>
                <a:sym typeface="Montserrat"/>
              </a:rPr>
              <a:t>We created a Python flask application with front end in JQuery, HTML and CSS which gives multiple options to the users.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The users can upload any image they want to generate alt text for.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The model is used to predict the alt text and it can be edited by the user and saved for future retraining of model.</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The interface also gives ability to retrain the model and generate alt text for all recent images.</a:t>
            </a:r>
            <a:endParaRPr sz="1600">
              <a:latin typeface="Montserrat"/>
              <a:ea typeface="Montserrat"/>
              <a:cs typeface="Montserrat"/>
              <a:sym typeface="Montserrat"/>
            </a:endParaRPr>
          </a:p>
          <a:p>
            <a:pPr indent="0" lvl="0" marL="0" rtl="0" algn="l">
              <a:spcBef>
                <a:spcPts val="16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Interface</a:t>
            </a:r>
            <a:endParaRPr sz="3600"/>
          </a:p>
          <a:p>
            <a:pPr indent="0" lvl="0" marL="0" rtl="0" algn="l">
              <a:spcBef>
                <a:spcPts val="0"/>
              </a:spcBef>
              <a:spcAft>
                <a:spcPts val="0"/>
              </a:spcAft>
              <a:buNone/>
            </a:pPr>
            <a:r>
              <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18"/>
          <p:cNvPicPr preferRelativeResize="0"/>
          <p:nvPr/>
        </p:nvPicPr>
        <p:blipFill>
          <a:blip r:embed="rId3">
            <a:alphaModFix/>
          </a:blip>
          <a:stretch>
            <a:fillRect/>
          </a:stretch>
        </p:blipFill>
        <p:spPr>
          <a:xfrm>
            <a:off x="1225661" y="1307850"/>
            <a:ext cx="7486641" cy="3557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Generating Alt Text</a:t>
            </a:r>
            <a:endParaRPr sz="3600"/>
          </a:p>
        </p:txBody>
      </p:sp>
      <p:pic>
        <p:nvPicPr>
          <p:cNvPr id="173" name="Google Shape;173;p19"/>
          <p:cNvPicPr preferRelativeResize="0"/>
          <p:nvPr/>
        </p:nvPicPr>
        <p:blipFill>
          <a:blip r:embed="rId3">
            <a:alphaModFix/>
          </a:blip>
          <a:stretch>
            <a:fillRect/>
          </a:stretch>
        </p:blipFill>
        <p:spPr>
          <a:xfrm>
            <a:off x="145275" y="1307850"/>
            <a:ext cx="2008625" cy="2457600"/>
          </a:xfrm>
          <a:prstGeom prst="rect">
            <a:avLst/>
          </a:prstGeom>
          <a:noFill/>
          <a:ln>
            <a:noFill/>
          </a:ln>
        </p:spPr>
      </p:pic>
      <p:pic>
        <p:nvPicPr>
          <p:cNvPr id="174" name="Google Shape;174;p19"/>
          <p:cNvPicPr preferRelativeResize="0"/>
          <p:nvPr/>
        </p:nvPicPr>
        <p:blipFill>
          <a:blip r:embed="rId4">
            <a:alphaModFix/>
          </a:blip>
          <a:stretch>
            <a:fillRect/>
          </a:stretch>
        </p:blipFill>
        <p:spPr>
          <a:xfrm>
            <a:off x="2269763" y="1307850"/>
            <a:ext cx="3422525" cy="1681975"/>
          </a:xfrm>
          <a:prstGeom prst="rect">
            <a:avLst/>
          </a:prstGeom>
          <a:noFill/>
          <a:ln>
            <a:noFill/>
          </a:ln>
        </p:spPr>
      </p:pic>
      <p:pic>
        <p:nvPicPr>
          <p:cNvPr id="175" name="Google Shape;175;p19"/>
          <p:cNvPicPr preferRelativeResize="0"/>
          <p:nvPr/>
        </p:nvPicPr>
        <p:blipFill>
          <a:blip r:embed="rId5">
            <a:alphaModFix/>
          </a:blip>
          <a:stretch>
            <a:fillRect/>
          </a:stretch>
        </p:blipFill>
        <p:spPr>
          <a:xfrm>
            <a:off x="3372650" y="3203550"/>
            <a:ext cx="3422525" cy="1690350"/>
          </a:xfrm>
          <a:prstGeom prst="rect">
            <a:avLst/>
          </a:prstGeom>
          <a:noFill/>
          <a:ln>
            <a:noFill/>
          </a:ln>
        </p:spPr>
      </p:pic>
      <p:pic>
        <p:nvPicPr>
          <p:cNvPr id="176" name="Google Shape;176;p19"/>
          <p:cNvPicPr preferRelativeResize="0"/>
          <p:nvPr/>
        </p:nvPicPr>
        <p:blipFill>
          <a:blip r:embed="rId6">
            <a:alphaModFix/>
          </a:blip>
          <a:stretch>
            <a:fillRect/>
          </a:stretch>
        </p:blipFill>
        <p:spPr>
          <a:xfrm>
            <a:off x="6928175" y="2377575"/>
            <a:ext cx="2052150" cy="2516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Interface also provides ability to retrain the model</a:t>
            </a:r>
            <a:endParaRPr/>
          </a:p>
        </p:txBody>
      </p:sp>
      <p:sp>
        <p:nvSpPr>
          <p:cNvPr id="182" name="Google Shape;182;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 name="Google Shape;183;p20"/>
          <p:cNvPicPr preferRelativeResize="0"/>
          <p:nvPr/>
        </p:nvPicPr>
        <p:blipFill>
          <a:blip r:embed="rId3">
            <a:alphaModFix/>
          </a:blip>
          <a:stretch>
            <a:fillRect/>
          </a:stretch>
        </p:blipFill>
        <p:spPr>
          <a:xfrm>
            <a:off x="1211725" y="1307838"/>
            <a:ext cx="7210425" cy="311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the performance of the model using BLEU score</a:t>
            </a:r>
            <a:endParaRPr/>
          </a:p>
        </p:txBody>
      </p:sp>
      <p:sp>
        <p:nvSpPr>
          <p:cNvPr id="189" name="Google Shape;189;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1"/>
          <p:cNvPicPr preferRelativeResize="0"/>
          <p:nvPr/>
        </p:nvPicPr>
        <p:blipFill>
          <a:blip r:embed="rId3">
            <a:alphaModFix/>
          </a:blip>
          <a:stretch>
            <a:fillRect/>
          </a:stretch>
        </p:blipFill>
        <p:spPr>
          <a:xfrm>
            <a:off x="1095375" y="1418275"/>
            <a:ext cx="7287274" cy="3553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